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2"/>
    <p:restoredTop sz="91417"/>
  </p:normalViewPr>
  <p:slideViewPr>
    <p:cSldViewPr snapToGrid="0">
      <p:cViewPr varScale="1">
        <p:scale>
          <a:sx n="112" d="100"/>
          <a:sy n="112" d="100"/>
        </p:scale>
        <p:origin x="200" y="2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gif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AD69-DB45-6972-5679-85B5EE5F9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877AF3-150E-17DE-C3AB-D509A0DE8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936F8-077C-B39B-FB53-8F6DE46E9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4041-D244-EF00-AA8E-2D0782062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38A38-DF61-A05C-F5F6-FF27CF354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5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B0E9B-6E5F-16B9-A153-5716D1C55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30EEAD-5AF0-7654-4385-1C939F738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C0B60-F51B-E47A-BEA9-C4ECD48B7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F9A4D-2976-D140-CA5B-6BAC34A6E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490ED-35E6-E303-0AD3-5FAAE667A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47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B5D9DD-8A67-5529-50A9-8D838AC341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77C478-A472-27F9-9A91-F3B2575EF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3298F-42CF-3056-0838-DCF56D011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74F76-3BBB-0F70-2ECE-BF0767CF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80DC2-1B62-3002-B2CA-5142179E5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57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987A3-D0DD-679D-66ED-9060765A0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201D3-6EA1-9AF4-58AB-081128FD8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DA978-4634-DE68-E145-A9922CC84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6A176-8FD1-92DD-5E4F-7E667A67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07201-D45B-EF0A-330A-AD81DBF4F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423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E975D-D0D1-ABBE-9D63-D806AC63F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E790C-958A-7A0B-F838-B1F6BC1F3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57898-1D26-95FB-A58E-5B250E38E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1CB3A-511A-C226-BA81-63A93C23E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3007C-C062-AF67-B476-3D29D4DCA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0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F459-8CDC-BEE6-E322-C109A0754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22AC0-1122-812B-47AA-D43E9A9392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49935-96DA-3730-0685-825554439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61546-AD4E-53F4-C6BC-D89A6498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D0AD1D-BB23-6232-7AE1-DC78FA904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BFB25-AC11-B7CD-4B65-EF34FF418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05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70CF-30DA-AB1E-F67D-1F72F3BFB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20079-CE4B-4251-AC53-799AF6A0C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79D9B-71CE-4CE8-80DC-FFFDBF7022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2B30E-D45F-7356-4D0E-D65471DBDA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B7AB1-6B96-0A3E-9A97-9A9CC6127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68A2F5-7C3A-B030-1538-8967E026A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662180-9D1D-FBB8-8347-40E20B255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0F856C-327B-42E0-B040-78373F3FD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354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66D15-8FB4-A9CF-4AE2-4561BE4A0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CA080F-EA4F-A0B8-621C-59D3CC866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782AAD-A02B-04F2-7937-8AFF8C77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83B723-42F8-4283-E760-5AE72B8FE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43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8C42FB-F555-4A65-ED42-5968402B6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58F6D-136D-F501-E8A5-27EF77D2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8562F-8B4E-8796-6390-C0281D4AB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BD9A4-1C11-AD12-0428-C03ECEA9E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3A2E2-36F8-97D4-B27D-00AECFFAD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43C134-0FDA-04A5-8795-D40DE6733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A34825-AE9C-0587-82AD-AF6DF226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0783C-0250-6E7A-DF81-EADA8C48A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7C073-4B4D-F06C-E198-1962B104A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65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E0472-3D4E-7D4D-58F5-E223F6606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D7D60C-9BFD-271A-4270-AB248B623C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6C280A-1CB9-1B95-4315-7D925D962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E0031-9198-C065-4003-CB7D4467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48D71-91E6-7E87-B880-10BA352F8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9D17A-9E14-BF8D-084B-85B1F2ED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7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2DCE6A-41D1-5F9A-7D56-10A7D5143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1F86A-8DF1-7A4B-6489-C5E4C4C1C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EB990-5139-4FE6-BD6C-32AFDDE023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0B7950-A1D0-D542-8449-C305BFC76B6D}" type="datetimeFigureOut">
              <a:rPr lang="en-US" smtClean="0"/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89074-EE61-2DDA-621A-18BBC3AA8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8CEE5-0276-142B-24B8-873D4E3851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79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0FBA95-3134-7D76-660F-9ED5944DD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595959"/>
                </a:solidFill>
              </a:rPr>
              <a:t>What is a WSI?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E4E8C4-B5B1-36A4-C0FB-0D7017AC3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</a:rPr>
              <a:t>Definition:</a:t>
            </a:r>
            <a:r>
              <a:rPr lang="en-US" sz="2000" dirty="0">
                <a:solidFill>
                  <a:srgbClr val="595959"/>
                </a:solidFill>
                <a:effectLst/>
              </a:rPr>
              <a:t> </a:t>
            </a:r>
            <a:r>
              <a:rPr lang="en-US" sz="2000" dirty="0">
                <a:solidFill>
                  <a:srgbClr val="595959"/>
                </a:solidFill>
                <a:effectLst/>
                <a:cs typeface="Times New Roman" panose="02020603050405020304" pitchFamily="18" charset="0"/>
              </a:rPr>
              <a:t>Scanning a complete microscope slide to create a single high-resolution digital file.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</a:rPr>
              <a:t>Process:</a:t>
            </a:r>
            <a:r>
              <a:rPr lang="en-US" sz="2000" dirty="0">
                <a:solidFill>
                  <a:srgbClr val="595959"/>
                </a:solidFill>
                <a:effectLst/>
              </a:rPr>
              <a:t> </a:t>
            </a:r>
            <a:r>
              <a:rPr lang="en-US" sz="2000" dirty="0">
                <a:solidFill>
                  <a:srgbClr val="595959"/>
                </a:solidFill>
                <a:effectLst/>
                <a:cs typeface="Times New Roman" panose="02020603050405020304" pitchFamily="18" charset="0"/>
              </a:rPr>
              <a:t>Capturing many small high-resolution image tiles and montaging them to create a full image.</a:t>
            </a:r>
          </a:p>
          <a:p>
            <a:r>
              <a:rPr lang="en-US" sz="2000" b="1" dirty="0">
                <a:solidFill>
                  <a:srgbClr val="595959"/>
                </a:solidFill>
                <a:effectLst/>
              </a:rPr>
              <a:t>Impact:</a:t>
            </a:r>
            <a:r>
              <a:rPr lang="en-US" sz="2000" dirty="0">
                <a:solidFill>
                  <a:srgbClr val="595959"/>
                </a:solidFill>
                <a:effectLst/>
              </a:rPr>
              <a:t> </a:t>
            </a:r>
            <a:r>
              <a:rPr lang="en-US" sz="2000" dirty="0">
                <a:solidFill>
                  <a:srgbClr val="595959"/>
                </a:solidFill>
                <a:effectLst/>
                <a:cs typeface="Times New Roman" panose="02020603050405020304" pitchFamily="18" charset="0"/>
              </a:rPr>
              <a:t>Transforming laboratory workflows by enabling efficient storage, access, analysis, and sharing of digital slides.</a:t>
            </a:r>
          </a:p>
          <a:p>
            <a:endParaRPr lang="en-US" sz="2000" dirty="0">
              <a:solidFill>
                <a:srgbClr val="595959"/>
              </a:solidFill>
            </a:endParaRPr>
          </a:p>
        </p:txBody>
      </p:sp>
      <p:pic>
        <p:nvPicPr>
          <p:cNvPr id="5" name="Content Placeholder 4" descr="A diagram of a cell division&#10;&#10;AI-generated content may be incorrect.">
            <a:extLst>
              <a:ext uri="{FF2B5EF4-FFF2-40B4-BE49-F238E27FC236}">
                <a16:creationId xmlns:a16="http://schemas.microsoft.com/office/drawing/2014/main" id="{CD29F49C-7E83-4839-20CB-157DBF82D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1" y="1982687"/>
            <a:ext cx="4797056" cy="293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420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DF66CB0-1AD6-4D8C-BE70-897ADA64F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C3B26D-D43F-467B-B943-E20A45E78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799"/>
            <a:ext cx="6802718" cy="548640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51F03-A4D2-858A-C6B1-1FED4939E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5801" y="2447337"/>
            <a:ext cx="5475266" cy="315602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95959"/>
                </a:solidFill>
              </a:rPr>
              <a:t>Here is an example of application</a:t>
            </a:r>
          </a:p>
        </p:txBody>
      </p:sp>
      <p:pic>
        <p:nvPicPr>
          <p:cNvPr id="4" name="Picture 3" descr="A colorful spots on a surface&#10;&#10;AI-generated content may be incorrect.">
            <a:extLst>
              <a:ext uri="{FF2B5EF4-FFF2-40B4-BE49-F238E27FC236}">
                <a16:creationId xmlns:a16="http://schemas.microsoft.com/office/drawing/2014/main" id="{168EEB92-96F4-1BD1-AF6C-1129EF6B8B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946" r="7811"/>
          <a:stretch/>
        </p:blipFill>
        <p:spPr>
          <a:xfrm>
            <a:off x="7461069" y="685799"/>
            <a:ext cx="4117787" cy="548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32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BE3092D-4105-4026-9B66-A0011E0CA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F3987A-B2B0-7F2E-A8D5-062AB205A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50389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CLAM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32D22-9CAA-71BA-AFFB-0ABA6FC86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6"/>
            <a:ext cx="5038916" cy="372486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Capability: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cs typeface="Times New Roman" panose="02020603050405020304" pitchFamily="18" charset="0"/>
              </a:rPr>
              <a:t>CLAM is a high-throughput and interpretable method for data efficient whole slide image (WSI) classification.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Advantage: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cs typeface="Times New Roman" panose="02020603050405020304" pitchFamily="18" charset="0"/>
              </a:rPr>
              <a:t>CLAM can handle multi-class subtyping problems and adapt to independent test cohorts of WSI resections and biopsies as well as smartphone microscopy images.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Feature: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cs typeface="Times New Roman" panose="02020603050405020304" pitchFamily="18" charset="0"/>
              </a:rPr>
              <a:t>CLAM does not require any ROI extraction or patch-level annotations.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9759409-BDF8-4BFD-9AF3-4B5C04C2A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0"/>
            <a:ext cx="54102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patch&#10;&#10;AI-generated content may be incorrect.">
            <a:extLst>
              <a:ext uri="{FF2B5EF4-FFF2-40B4-BE49-F238E27FC236}">
                <a16:creationId xmlns:a16="http://schemas.microsoft.com/office/drawing/2014/main" id="{092683AE-C71A-5547-B721-471BE86A1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9543" y="2819401"/>
            <a:ext cx="5234713" cy="121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704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46158-6952-3F24-9543-75D077B2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595959"/>
                </a:solidFill>
              </a:rPr>
              <a:t>How CLAM 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274AA-EAC0-AA6F-1125-573BC8D42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  <a:ea typeface="Menlo" panose="020B0609030804020204" pitchFamily="49" charset="0"/>
                <a:cs typeface="Menlo" panose="020B0609030804020204" pitchFamily="49" charset="0"/>
              </a:rPr>
              <a:t>Method Type: </a:t>
            </a:r>
            <a:r>
              <a:rPr lang="en-US" sz="2000" dirty="0">
                <a:solidFill>
                  <a:srgbClr val="595959"/>
                </a:solidFill>
                <a:effectLst/>
                <a:cs typeface="Times New Roman" panose="02020603050405020304" pitchFamily="18" charset="0"/>
              </a:rPr>
              <a:t>Deep-learning-based weakly-supervised method.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  <a:ea typeface="Menlo" panose="020B0609030804020204" pitchFamily="49" charset="0"/>
                <a:cs typeface="Menlo" panose="020B0609030804020204" pitchFamily="49" charset="0"/>
              </a:rPr>
              <a:t>Purpose</a:t>
            </a:r>
            <a:r>
              <a:rPr lang="en-US" sz="2000" b="1" dirty="0">
                <a:solidFill>
                  <a:srgbClr val="595959"/>
                </a:solidFill>
                <a:effectLst/>
                <a:cs typeface="Times New Roman" panose="02020603050405020304" pitchFamily="18" charset="0"/>
              </a:rPr>
              <a:t>:</a:t>
            </a:r>
            <a:r>
              <a:rPr lang="en-US" sz="2000" dirty="0">
                <a:solidFill>
                  <a:srgbClr val="595959"/>
                </a:solidFill>
                <a:effectLst/>
                <a:cs typeface="Times New Roman" panose="02020603050405020304" pitchFamily="18" charset="0"/>
              </a:rPr>
              <a:t> Accurately classify whole slides by identifying sub-regions of high diagnostic value.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95959"/>
                </a:solidFill>
                <a:effectLst/>
                <a:ea typeface="Menlo" panose="020B0609030804020204" pitchFamily="49" charset="0"/>
                <a:cs typeface="Menlo" panose="020B0609030804020204" pitchFamily="49" charset="0"/>
              </a:rPr>
              <a:t>Key Technique:</a:t>
            </a:r>
            <a:r>
              <a:rPr lang="en-US" sz="2000" dirty="0">
                <a:solidFill>
                  <a:srgbClr val="595959"/>
                </a:solidFill>
                <a:effectLst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595959"/>
                </a:solidFill>
                <a:effectLst/>
                <a:cs typeface="Times New Roman" panose="02020603050405020304" pitchFamily="18" charset="0"/>
              </a:rPr>
              <a:t>Attention-based learning and instance-level clustering</a:t>
            </a:r>
            <a:r>
              <a:rPr lang="en-US" sz="2000" dirty="0">
                <a:solidFill>
                  <a:srgbClr val="5959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2000" dirty="0">
              <a:solidFill>
                <a:srgbClr val="595959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59595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67123D-7B63-7D90-9975-2C2783FC9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435" y="1508760"/>
            <a:ext cx="5511129" cy="38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21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3497FA-3CEB-A60C-363F-C11CC40D1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261137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How we integrated CLAM in 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9D59-4381-2E69-97FC-09BBD2E2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ea typeface="Menlo" panose="020B0609030804020204" pitchFamily="49" charset="0"/>
                <a:cs typeface="Menlo" panose="020B0609030804020204" pitchFamily="49" charset="0"/>
              </a:rPr>
              <a:t>CLAM Integration: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cs typeface="Times New Roman" panose="02020603050405020304" pitchFamily="18" charset="0"/>
              </a:rPr>
              <a:t>Integrated CLAM for image preprocessing, specifically extracting patches from TIF or SVS files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ea typeface="Menlo" panose="020B0609030804020204" pitchFamily="49" charset="0"/>
                <a:cs typeface="Menlo" panose="020B0609030804020204" pitchFamily="49" charset="0"/>
              </a:rPr>
              <a:t>CLAM Output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cs typeface="Times New Roman" panose="02020603050405020304" pitchFamily="18" charset="0"/>
              </a:rPr>
              <a:t>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cs typeface="Times New Roman" panose="02020603050405020304" pitchFamily="18" charset="0"/>
              </a:rPr>
              <a:t> Generates three directories (masks, patches, stitches) and a CSV file containing metadata and variables used for patch creation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ea typeface="Menlo" panose="020B0609030804020204" pitchFamily="49" charset="0"/>
                <a:cs typeface="Menlo" panose="020B0609030804020204" pitchFamily="49" charset="0"/>
              </a:rPr>
              <a:t>Patch Format: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cs typeface="Times New Roman" panose="02020603050405020304" pitchFamily="18" charset="0"/>
              </a:rPr>
              <a:t>Patches are stored in H5 format and converted to JPG for usability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437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002577D6-4808-4C1C-95AE-77B22FB42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-up of a purple and white blot&#10;&#10;AI-generated content may be incorrect.">
            <a:extLst>
              <a:ext uri="{FF2B5EF4-FFF2-40B4-BE49-F238E27FC236}">
                <a16:creationId xmlns:a16="http://schemas.microsoft.com/office/drawing/2014/main" id="{818D5816-A720-474A-AAC8-266D2A279B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40" r="-2" b="14244"/>
          <a:stretch/>
        </p:blipFill>
        <p:spPr>
          <a:xfrm>
            <a:off x="20" y="-601"/>
            <a:ext cx="3396197" cy="3429601"/>
          </a:xfrm>
          <a:prstGeom prst="rect">
            <a:avLst/>
          </a:prstGeom>
        </p:spPr>
      </p:pic>
      <p:pic>
        <p:nvPicPr>
          <p:cNvPr id="5" name="Content Placeholder 4" descr="A close-up of a cell&#10;&#10;AI-generated content may be incorrect.">
            <a:extLst>
              <a:ext uri="{FF2B5EF4-FFF2-40B4-BE49-F238E27FC236}">
                <a16:creationId xmlns:a16="http://schemas.microsoft.com/office/drawing/2014/main" id="{F7B41586-446A-6A9C-BC04-1D67FF4D66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76" r="-4" b="-4"/>
          <a:stretch/>
        </p:blipFill>
        <p:spPr>
          <a:xfrm>
            <a:off x="20" y="3426587"/>
            <a:ext cx="3396197" cy="3443578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3904FD9E-E2D8-49EE-807F-303060109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701" y="685800"/>
            <a:ext cx="4083788" cy="5486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D4F3B9-9FE5-C795-F5A3-226E5E69B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8581" y="1206795"/>
            <a:ext cx="3157870" cy="25348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kern="1200">
                <a:solidFill>
                  <a:srgbClr val="595959"/>
                </a:solidFill>
                <a:latin typeface="+mj-lt"/>
                <a:ea typeface="+mj-ea"/>
                <a:cs typeface="+mj-cs"/>
              </a:rPr>
              <a:t>Some examples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8DA930C6-8608-F302-B5A1-5C79F31E3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8581" y="4242391"/>
            <a:ext cx="3157870" cy="14088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400" kern="1200" dirty="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Starting from the slide, CLAM generates the </a:t>
            </a:r>
            <a:r>
              <a:rPr lang="en-US" sz="1400" b="1" kern="1200" dirty="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stitches</a:t>
            </a:r>
            <a:r>
              <a:rPr lang="en-US" sz="1400" kern="1200" dirty="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400" b="1" kern="1200" dirty="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masks</a:t>
            </a:r>
            <a:r>
              <a:rPr lang="en-US" sz="1400" kern="1200" dirty="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400" b="1" kern="1200" dirty="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patches</a:t>
            </a:r>
          </a:p>
        </p:txBody>
      </p:sp>
      <p:pic>
        <p:nvPicPr>
          <p:cNvPr id="10" name="Content Placeholder 9" descr="A close-up of a microscope slide&#10;&#10;AI-generated content may be incorrect.">
            <a:extLst>
              <a:ext uri="{FF2B5EF4-FFF2-40B4-BE49-F238E27FC236}">
                <a16:creationId xmlns:a16="http://schemas.microsoft.com/office/drawing/2014/main" id="{B93E097C-C17A-B04B-BB37-8E5807D0BD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173" r="2" b="12280"/>
          <a:stretch/>
        </p:blipFill>
        <p:spPr>
          <a:xfrm>
            <a:off x="8840973" y="10"/>
            <a:ext cx="3351027" cy="3426579"/>
          </a:xfrm>
          <a:prstGeom prst="rect">
            <a:avLst/>
          </a:prstGeom>
        </p:spPr>
      </p:pic>
      <p:pic>
        <p:nvPicPr>
          <p:cNvPr id="7" name="Content Placeholder 6" descr="A close-up of a microscope&#10;&#10;AI-generated content may be incorrect.">
            <a:extLst>
              <a:ext uri="{FF2B5EF4-FFF2-40B4-BE49-F238E27FC236}">
                <a16:creationId xmlns:a16="http://schemas.microsoft.com/office/drawing/2014/main" id="{68577DFE-FF6C-E147-C227-A38AE6C635F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684" b="-3"/>
          <a:stretch/>
        </p:blipFill>
        <p:spPr>
          <a:xfrm>
            <a:off x="8840973" y="3426592"/>
            <a:ext cx="3351026" cy="34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97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B299CAB-C506-454B-90FC-406572829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8D99311-F254-40F1-8AB5-EE3E7B9B6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17585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1E8B38-5914-C0F9-677B-902B2B63F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070149"/>
            <a:ext cx="8959893" cy="1004836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What is </a:t>
            </a:r>
            <a:r>
              <a:rPr lang="en-US" sz="3200">
                <a:solidFill>
                  <a:srgbClr val="595959"/>
                </a:solidFill>
              </a:rPr>
              <a:t>Cellpose</a:t>
            </a:r>
            <a:r>
              <a:rPr lang="en-US" sz="3200" dirty="0">
                <a:solidFill>
                  <a:srgbClr val="595959"/>
                </a:solidFill>
              </a:rPr>
              <a:t>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D89E3CB-00ED-4691-9F0F-F23EA3564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016" y="2444376"/>
            <a:ext cx="10824184" cy="3727824"/>
          </a:xfrm>
          <a:prstGeom prst="rect">
            <a:avLst/>
          </a:prstGeom>
          <a:solidFill>
            <a:schemeClr val="accent2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333E41-31F3-1ABB-E030-18B432BAE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768321"/>
            <a:ext cx="8959892" cy="2828543"/>
          </a:xfrm>
        </p:spPr>
        <p:txBody>
          <a:bodyPr anchor="t">
            <a:normAutofit/>
          </a:bodyPr>
          <a:lstStyle/>
          <a:p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Cellpose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a generalist algorithm for cellular segmentation</a:t>
            </a: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Can be very precise on segmenting a wide range of image types out-of-the-box</a:t>
            </a:r>
          </a:p>
        </p:txBody>
      </p:sp>
    </p:spTree>
    <p:extLst>
      <p:ext uri="{BB962C8B-B14F-4D97-AF65-F5344CB8AC3E}">
        <p14:creationId xmlns:p14="http://schemas.microsoft.com/office/powerpoint/2010/main" val="3225971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7C2DA1-6F36-993F-4977-CD537E51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How it 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D6C5E-8EAD-98E2-32D6-9155F8200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r>
              <a:rPr lang="en-US" sz="1900" dirty="0">
                <a:solidFill>
                  <a:srgbClr val="595959"/>
                </a:solidFill>
              </a:rPr>
              <a:t>Generate an auxiliary representation for the mask – an energy function for each mask as the equilibrium distribution of a heat-diffusion simulation with a heat source placed at the center of the mask</a:t>
            </a:r>
          </a:p>
          <a:p>
            <a:r>
              <a:rPr lang="en-US" sz="1900" dirty="0">
                <a:solidFill>
                  <a:srgbClr val="595959"/>
                </a:solidFill>
              </a:rPr>
              <a:t>The horizontal and vertical gradients of the energy function form a reversible representation of the masks in a format that can be predicted directly by a neural network</a:t>
            </a:r>
          </a:p>
        </p:txBody>
      </p:sp>
      <p:pic>
        <p:nvPicPr>
          <p:cNvPr id="5" name="Picture 4" descr="A diagram of a cell&#10;&#10;AI-generated content may be incorrect.">
            <a:extLst>
              <a:ext uri="{FF2B5EF4-FFF2-40B4-BE49-F238E27FC236}">
                <a16:creationId xmlns:a16="http://schemas.microsoft.com/office/drawing/2014/main" id="{0F83DEA0-5B1E-905E-06BB-DD4DBBDB6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1" y="959808"/>
            <a:ext cx="4797056" cy="498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270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8532AE1-3E02-470C-B898-A0C62F2E9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7401DF7-4687-415B-A91D-DB43BEEBD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464612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FC09D2-72D2-4174-A2DF-1017D0FEB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912" y="685800"/>
            <a:ext cx="6048935" cy="5486400"/>
          </a:xfrm>
          <a:prstGeom prst="rect">
            <a:avLst/>
          </a:pr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5D12D-5DFA-4098-CD92-759B7AB1C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8571" y="1843015"/>
            <a:ext cx="4773616" cy="3171970"/>
          </a:xfrm>
        </p:spPr>
        <p:txBody>
          <a:bodyPr anchor="t">
            <a:normAutofit/>
          </a:bodyPr>
          <a:lstStyle/>
          <a:p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addition to the two spatial gradient maps, we predict a third map which classifies pixels as inside or outside of cells, which helps to precisely predict cell boundaries</a:t>
            </a:r>
          </a:p>
          <a:p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Finally, we recover the predicted masks by running the gradient ascent procedure on the pixels with probabilities greater than 0.5</a:t>
            </a:r>
          </a:p>
          <a:p>
            <a:r>
              <a:rPr lang="en-US" sz="1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neural network that predicts the spatial flows was based on the general U-NET architecture</a:t>
            </a:r>
          </a:p>
        </p:txBody>
      </p:sp>
      <p:pic>
        <p:nvPicPr>
          <p:cNvPr id="5" name="Picture 4" descr="A diagram of a flowchart&#10;&#10;AI-generated content may be incorrect.">
            <a:extLst>
              <a:ext uri="{FF2B5EF4-FFF2-40B4-BE49-F238E27FC236}">
                <a16:creationId xmlns:a16="http://schemas.microsoft.com/office/drawing/2014/main" id="{30169FEC-D0AF-CD2A-4D34-AE5A062B7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8728" y="2269212"/>
            <a:ext cx="4639156" cy="231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86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8" name="Rectangle 1047">
            <a:extLst>
              <a:ext uri="{FF2B5EF4-FFF2-40B4-BE49-F238E27FC236}">
                <a16:creationId xmlns:a16="http://schemas.microsoft.com/office/drawing/2014/main" id="{20366137-3DBB-4912-98D5-672702020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0" name="Rectangle 1049">
            <a:extLst>
              <a:ext uri="{FF2B5EF4-FFF2-40B4-BE49-F238E27FC236}">
                <a16:creationId xmlns:a16="http://schemas.microsoft.com/office/drawing/2014/main" id="{5D28D1CE-5BF4-45B7-8D6D-B31A31980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775791" cy="68579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0BE1C-46A1-FE83-E141-903564D2D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526" y="685801"/>
            <a:ext cx="3228738" cy="1454709"/>
          </a:xfrm>
        </p:spPr>
        <p:txBody>
          <a:bodyPr anchor="b">
            <a:normAutofit/>
          </a:bodyPr>
          <a:lstStyle/>
          <a:p>
            <a:pPr algn="ctr"/>
            <a:r>
              <a:rPr lang="en-US" sz="2800">
                <a:solidFill>
                  <a:srgbClr val="595959"/>
                </a:solidFill>
              </a:rPr>
              <a:t>Project integration</a:t>
            </a:r>
          </a:p>
        </p:txBody>
      </p:sp>
      <p:sp>
        <p:nvSpPr>
          <p:cNvPr id="1045" name="Content Placeholder 1044">
            <a:extLst>
              <a:ext uri="{FF2B5EF4-FFF2-40B4-BE49-F238E27FC236}">
                <a16:creationId xmlns:a16="http://schemas.microsoft.com/office/drawing/2014/main" id="{467685C9-F155-8570-4C59-93BE0DEC0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3526" y="2427382"/>
            <a:ext cx="3228738" cy="3681023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595959"/>
                </a:solidFill>
              </a:rPr>
              <a:t>There are several pretrained segmentation models</a:t>
            </a:r>
          </a:p>
          <a:p>
            <a:r>
              <a:rPr lang="en-US" sz="2000" dirty="0">
                <a:solidFill>
                  <a:srgbClr val="595959"/>
                </a:solidFill>
              </a:rPr>
              <a:t>We tried many models to segment our patches </a:t>
            </a:r>
          </a:p>
          <a:p>
            <a:r>
              <a:rPr lang="en-US" sz="2000" dirty="0">
                <a:solidFill>
                  <a:srgbClr val="595959"/>
                </a:solidFill>
              </a:rPr>
              <a:t>We used cyto3 model for a better integration </a:t>
            </a:r>
            <a:endParaRPr lang="en-US" sz="1600" dirty="0">
              <a:solidFill>
                <a:srgbClr val="595959"/>
              </a:solidFill>
            </a:endParaRPr>
          </a:p>
        </p:txBody>
      </p:sp>
      <p:pic>
        <p:nvPicPr>
          <p:cNvPr id="1033" name="Picture 9" descr="Screen Clipping">
            <a:extLst>
              <a:ext uri="{FF2B5EF4-FFF2-40B4-BE49-F238E27FC236}">
                <a16:creationId xmlns:a16="http://schemas.microsoft.com/office/drawing/2014/main" id="{2E3DDA65-96E5-C5A0-4D1A-DBBB4A1D3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19015" y="2097482"/>
            <a:ext cx="4275709" cy="4340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 descr="A collage of different colored shapes&#10;&#10;AI-generated content may be incorrect.">
            <a:extLst>
              <a:ext uri="{FF2B5EF4-FFF2-40B4-BE49-F238E27FC236}">
                <a16:creationId xmlns:a16="http://schemas.microsoft.com/office/drawing/2014/main" id="{8257FCAE-CF80-BCE2-A6E7-759FA8602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690" y="419696"/>
            <a:ext cx="4952357" cy="1411421"/>
          </a:xfrm>
          <a:prstGeom prst="rect">
            <a:avLst/>
          </a:prstGeom>
        </p:spPr>
      </p:pic>
      <p:pic>
        <p:nvPicPr>
          <p:cNvPr id="1027" name="Picture 3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1D87A7E8-B691-43E5-71B2-BB61977D9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4175" y="-3344863"/>
            <a:ext cx="22809200" cy="796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6FB920E0-458C-D635-B2FA-6DDE0A9E1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1350" y="-3344863"/>
            <a:ext cx="22809200" cy="7962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755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417</Words>
  <Application>Microsoft Macintosh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Menlo</vt:lpstr>
      <vt:lpstr>Times New Roman</vt:lpstr>
      <vt:lpstr>Office Theme</vt:lpstr>
      <vt:lpstr>What is a WSI?</vt:lpstr>
      <vt:lpstr>CLAM</vt:lpstr>
      <vt:lpstr>How CLAM works?</vt:lpstr>
      <vt:lpstr>How we integrated CLAM in our work</vt:lpstr>
      <vt:lpstr>Some examples</vt:lpstr>
      <vt:lpstr>What is Cellpose?</vt:lpstr>
      <vt:lpstr>How it works?</vt:lpstr>
      <vt:lpstr>PowerPoint Presentation</vt:lpstr>
      <vt:lpstr>Project integration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 GRANDI</dc:creator>
  <cp:lastModifiedBy>ANDREA GRANDI</cp:lastModifiedBy>
  <cp:revision>3</cp:revision>
  <dcterms:created xsi:type="dcterms:W3CDTF">2025-02-05T13:09:05Z</dcterms:created>
  <dcterms:modified xsi:type="dcterms:W3CDTF">2025-02-06T10:34:58Z</dcterms:modified>
</cp:coreProperties>
</file>

<file path=docProps/thumbnail.jpeg>
</file>